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76" r:id="rId3"/>
    <p:sldId id="275" r:id="rId4"/>
    <p:sldId id="274" r:id="rId5"/>
    <p:sldId id="277" r:id="rId6"/>
    <p:sldId id="278" r:id="rId7"/>
  </p:sldIdLst>
  <p:sldSz cx="12192000" cy="6858000"/>
  <p:notesSz cx="7102475" cy="9388475"/>
  <p:defaultTextStyle>
    <a:defPPr>
      <a:defRPr lang="en-US"/>
    </a:defPPr>
    <a:lvl1pPr marL="0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99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97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996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995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994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992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991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990" algn="l" defTabSz="767997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eiter, Michael (WAS - X75483)" initials="OM(-X" lastIdx="1" clrIdx="0">
    <p:extLst>
      <p:ext uri="{19B8F6BF-5375-455C-9EA6-DF929625EA0E}">
        <p15:presenceInfo xmlns:p15="http://schemas.microsoft.com/office/powerpoint/2012/main" userId="S-1-5-21-1836541547-1711626928-1237804090-17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9" autoAdjust="0"/>
    <p:restoredTop sz="94626"/>
  </p:normalViewPr>
  <p:slideViewPr>
    <p:cSldViewPr snapToGrid="0" snapToObjects="1">
      <p:cViewPr>
        <p:scale>
          <a:sx n="100" d="100"/>
          <a:sy n="100" d="100"/>
        </p:scale>
        <p:origin x="6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APP01.internal.ADFS01.local\Profiles$\shawnh\Desktop\Rotax%20Samp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Rotax Counter Current Extraction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Sheet1!$M$40:$M$45</c:f>
              <c:strCache>
                <c:ptCount val="6"/>
                <c:pt idx="0">
                  <c:v>C6</c:v>
                </c:pt>
                <c:pt idx="1">
                  <c:v>C5</c:v>
                </c:pt>
                <c:pt idx="2">
                  <c:v>C4</c:v>
                </c:pt>
                <c:pt idx="3">
                  <c:v>C3</c:v>
                </c:pt>
                <c:pt idx="4">
                  <c:v>C2</c:v>
                </c:pt>
                <c:pt idx="5">
                  <c:v>C1</c:v>
                </c:pt>
              </c:strCache>
            </c:strRef>
          </c:cat>
          <c:val>
            <c:numRef>
              <c:f>Sheet1!$P$40:$P$45</c:f>
              <c:numCache>
                <c:formatCode>General</c:formatCode>
                <c:ptCount val="6"/>
                <c:pt idx="0">
                  <c:v>1</c:v>
                </c:pt>
                <c:pt idx="1">
                  <c:v>0.17535545023696683</c:v>
                </c:pt>
                <c:pt idx="2">
                  <c:v>5.2132701421800945E-2</c:v>
                </c:pt>
                <c:pt idx="3">
                  <c:v>2.8436018957345974E-2</c:v>
                </c:pt>
                <c:pt idx="4">
                  <c:v>1.4218009478672987E-2</c:v>
                </c:pt>
                <c:pt idx="5">
                  <c:v>4.7393364928909956E-3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5-425A-B29E-133D21F5A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641632"/>
        <c:axId val="875086496"/>
      </c:barChart>
      <c:catAx>
        <c:axId val="875641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Extraction Stage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086496"/>
        <c:crosses val="autoZero"/>
        <c:auto val="1"/>
        <c:lblAlgn val="ctr"/>
        <c:lblOffset val="100"/>
        <c:noMultiLvlLbl val="0"/>
      </c:catAx>
      <c:valAx>
        <c:axId val="875086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Normalized Miscella Concentration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6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Extractor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Yield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5-46E7-ABDA-428053A7E9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5-46E7-ABDA-428053A7E9A4}"/>
              </c:ext>
            </c:extLst>
          </c:dPt>
          <c:cat>
            <c:strRef>
              <c:f>(Sheet1!$A$5,Sheet1!$A$16,Sheet1!$A$17)</c:f>
              <c:strCache>
                <c:ptCount val="3"/>
                <c:pt idx="0">
                  <c:v>Rotax Raffinate</c:v>
                </c:pt>
                <c:pt idx="1">
                  <c:v>Batch Raffinate</c:v>
                </c:pt>
                <c:pt idx="2">
                  <c:v>Decanter/Screw Press</c:v>
                </c:pt>
              </c:strCache>
            </c:strRef>
          </c:cat>
          <c:val>
            <c:numRef>
              <c:f>(Sheet1!$K$5,Sheet1!$K$16,Sheet1!$K$17)</c:f>
              <c:numCache>
                <c:formatCode>General</c:formatCode>
                <c:ptCount val="3"/>
                <c:pt idx="0">
                  <c:v>1</c:v>
                </c:pt>
                <c:pt idx="1">
                  <c:v>0.66359447004608285</c:v>
                </c:pt>
                <c:pt idx="2">
                  <c:v>0.84792626728110598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35-46E7-ABDA-428053A7E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132544"/>
        <c:axId val="1089399216"/>
      </c:barChart>
      <c:catAx>
        <c:axId val="99313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399216"/>
        <c:crosses val="autoZero"/>
        <c:auto val="1"/>
        <c:lblAlgn val="ctr"/>
        <c:lblOffset val="100"/>
        <c:noMultiLvlLbl val="0"/>
      </c:catAx>
      <c:valAx>
        <c:axId val="10893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Extractor Yield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1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ROTAX Counter-Current Extractor</a:t>
            </a:r>
          </a:p>
          <a:p>
            <a:pPr>
              <a:defRPr/>
            </a:pPr>
            <a:r>
              <a:rPr lang="en-US"/>
              <a:t>(4:1 Solvent</a:t>
            </a:r>
            <a:r>
              <a:rPr lang="en-US" baseline="0"/>
              <a:t> to Feed Ratio)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ROTAX Extractor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F-4E97-8E8D-F9A23290500D}"/>
              </c:ext>
            </c:extLst>
          </c:dPt>
          <c:cat>
            <c:strRef>
              <c:f>(Sheet1!$A$17:$A$22,Sheet1!$A$26)</c:f>
              <c:strCache>
                <c:ptCount val="7"/>
                <c:pt idx="0">
                  <c:v>Ex 1</c:v>
                </c:pt>
                <c:pt idx="1">
                  <c:v>Ex 2</c:v>
                </c:pt>
                <c:pt idx="2">
                  <c:v>Ex 3</c:v>
                </c:pt>
                <c:pt idx="3">
                  <c:v>Ex 4</c:v>
                </c:pt>
                <c:pt idx="4">
                  <c:v>Ex 5</c:v>
                </c:pt>
                <c:pt idx="5">
                  <c:v>Ex 6</c:v>
                </c:pt>
                <c:pt idx="6">
                  <c:v>Batch 10:1</c:v>
                </c:pt>
              </c:strCache>
            </c:strRef>
          </c:cat>
          <c:val>
            <c:numRef>
              <c:f>(Sheet1!$L$17:$L$22,Sheet1!$L$26)</c:f>
              <c:numCache>
                <c:formatCode>General</c:formatCode>
                <c:ptCount val="7"/>
                <c:pt idx="0">
                  <c:v>4.8133581597571617E-3</c:v>
                </c:pt>
                <c:pt idx="1">
                  <c:v>1.2304573810222132E-2</c:v>
                </c:pt>
                <c:pt idx="2">
                  <c:v>2.7260304419346751E-2</c:v>
                </c:pt>
                <c:pt idx="3">
                  <c:v>5.1690716321165849E-2</c:v>
                </c:pt>
                <c:pt idx="4">
                  <c:v>0.17498001633211541</c:v>
                </c:pt>
                <c:pt idx="5">
                  <c:v>1</c:v>
                </c:pt>
                <c:pt idx="6">
                  <c:v>0.94951886271997166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AF-4E97-8E8D-F9A232905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132544"/>
        <c:axId val="1089399216"/>
      </c:barChart>
      <c:catAx>
        <c:axId val="99313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Extraction Stage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399216"/>
        <c:crosses val="autoZero"/>
        <c:auto val="1"/>
        <c:lblAlgn val="ctr"/>
        <c:lblOffset val="100"/>
        <c:noMultiLvlLbl val="0"/>
      </c:catAx>
      <c:valAx>
        <c:axId val="10893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Miscella Concentration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1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E046AF7-5BA4-B84C-B9A8-29DC4F8BF744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E0FB20B-82BA-F34D-8DA5-1B0954F74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1pPr>
    <a:lvl2pPr marL="383999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2pPr>
    <a:lvl3pPr marL="767997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3pPr>
    <a:lvl4pPr marL="1151996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4pPr>
    <a:lvl5pPr marL="1535995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5pPr>
    <a:lvl6pPr marL="1919994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6pPr>
    <a:lvl7pPr marL="2303992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7pPr>
    <a:lvl8pPr marL="2687991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8pPr>
    <a:lvl9pPr marL="3071990" algn="l" defTabSz="767997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FB20B-82BA-F34D-8DA5-1B0954F74B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1" indent="0" algn="ctr">
              <a:buNone/>
              <a:defRPr sz="1500"/>
            </a:lvl2pPr>
            <a:lvl3pPr marL="685803" indent="0" algn="ctr">
              <a:buNone/>
              <a:defRPr sz="1350"/>
            </a:lvl3pPr>
            <a:lvl4pPr marL="1028704" indent="0" algn="ctr">
              <a:buNone/>
              <a:defRPr sz="1200"/>
            </a:lvl4pPr>
            <a:lvl5pPr marL="1371606" indent="0" algn="ctr">
              <a:buNone/>
              <a:defRPr sz="1200"/>
            </a:lvl5pPr>
            <a:lvl6pPr marL="1714507" indent="0" algn="ctr">
              <a:buNone/>
              <a:defRPr sz="1200"/>
            </a:lvl6pPr>
            <a:lvl7pPr marL="2057409" indent="0" algn="ctr">
              <a:buNone/>
              <a:defRPr sz="1200"/>
            </a:lvl7pPr>
            <a:lvl8pPr marL="2400310" indent="0" algn="ctr">
              <a:buNone/>
              <a:defRPr sz="1200"/>
            </a:lvl8pPr>
            <a:lvl9pPr marL="274321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C2644ED-FB17-024A-B9F1-336C7B15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9366"/>
            <a:ext cx="3116344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B9A7E6D-4E08-B64D-856B-7055A48D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584278-CF51-471C-B8BD-04F7E1D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485"/>
            <a:ext cx="10515600" cy="46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DC8EED5-EBBA-4AE7-8108-F73CC27D8891}"/>
              </a:ext>
            </a:extLst>
          </p:cNvPr>
          <p:cNvSpPr txBox="1">
            <a:spLocks/>
          </p:cNvSpPr>
          <p:nvPr userDrawn="1"/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767997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83999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97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96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995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994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992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991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990" algn="l" defTabSz="767997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90690"/>
            <a:ext cx="5181600" cy="4486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90"/>
            <a:ext cx="5181600" cy="4486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A32D8B8-B637-4514-8C74-F8D7A364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337249-1875-44E0-BD18-3306FC28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485"/>
            <a:ext cx="10515600" cy="46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1" indent="0">
              <a:buNone/>
              <a:defRPr sz="1500" b="1"/>
            </a:lvl2pPr>
            <a:lvl3pPr marL="685803" indent="0">
              <a:buNone/>
              <a:defRPr sz="1350" b="1"/>
            </a:lvl3pPr>
            <a:lvl4pPr marL="1028704" indent="0">
              <a:buNone/>
              <a:defRPr sz="1200" b="1"/>
            </a:lvl4pPr>
            <a:lvl5pPr marL="1371606" indent="0">
              <a:buNone/>
              <a:defRPr sz="1200" b="1"/>
            </a:lvl5pPr>
            <a:lvl6pPr marL="1714507" indent="0">
              <a:buNone/>
              <a:defRPr sz="1200" b="1"/>
            </a:lvl6pPr>
            <a:lvl7pPr marL="2057409" indent="0">
              <a:buNone/>
              <a:defRPr sz="1200" b="1"/>
            </a:lvl7pPr>
            <a:lvl8pPr marL="2400310" indent="0">
              <a:buNone/>
              <a:defRPr sz="1200" b="1"/>
            </a:lvl8pPr>
            <a:lvl9pPr marL="27432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1" indent="0">
              <a:buNone/>
              <a:defRPr sz="1500" b="1"/>
            </a:lvl2pPr>
            <a:lvl3pPr marL="685803" indent="0">
              <a:buNone/>
              <a:defRPr sz="1350" b="1"/>
            </a:lvl3pPr>
            <a:lvl4pPr marL="1028704" indent="0">
              <a:buNone/>
              <a:defRPr sz="1200" b="1"/>
            </a:lvl4pPr>
            <a:lvl5pPr marL="1371606" indent="0">
              <a:buNone/>
              <a:defRPr sz="1200" b="1"/>
            </a:lvl5pPr>
            <a:lvl6pPr marL="1714507" indent="0">
              <a:buNone/>
              <a:defRPr sz="1200" b="1"/>
            </a:lvl6pPr>
            <a:lvl7pPr marL="2057409" indent="0">
              <a:buNone/>
              <a:defRPr sz="1200" b="1"/>
            </a:lvl7pPr>
            <a:lvl8pPr marL="2400310" indent="0">
              <a:buNone/>
              <a:defRPr sz="1200" b="1"/>
            </a:lvl8pPr>
            <a:lvl9pPr marL="27432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E52B3A-98BA-4177-B757-BC47ED1D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DF41774-4101-4FDC-98B1-D8A243A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485"/>
            <a:ext cx="10515600" cy="46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A239731-A51A-43E6-8DAA-B83B0F6C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9AF3D4-0A6D-4EB1-B2D5-5580C21F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485"/>
            <a:ext cx="10515600" cy="46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3E75B09F-7EC5-48FB-890B-8F0B19C0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3764"/>
            <a:ext cx="4114800" cy="8036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53764"/>
            <a:ext cx="6172200" cy="4996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114800" cy="419257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1" indent="0">
              <a:buNone/>
              <a:defRPr sz="1050"/>
            </a:lvl2pPr>
            <a:lvl3pPr marL="685803" indent="0">
              <a:buNone/>
              <a:defRPr sz="900"/>
            </a:lvl3pPr>
            <a:lvl4pPr marL="1028704" indent="0">
              <a:buNone/>
              <a:defRPr sz="750"/>
            </a:lvl4pPr>
            <a:lvl5pPr marL="1371606" indent="0">
              <a:buNone/>
              <a:defRPr sz="750"/>
            </a:lvl5pPr>
            <a:lvl6pPr marL="1714507" indent="0">
              <a:buNone/>
              <a:defRPr sz="750"/>
            </a:lvl6pPr>
            <a:lvl7pPr marL="2057409" indent="0">
              <a:buNone/>
              <a:defRPr sz="750"/>
            </a:lvl7pPr>
            <a:lvl8pPr marL="2400310" indent="0">
              <a:buNone/>
              <a:defRPr sz="750"/>
            </a:lvl8pPr>
            <a:lvl9pPr marL="274321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D3568EF-3FF3-4505-90CA-1746852B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7" y="1109975"/>
            <a:ext cx="4694549" cy="95685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4500" y="1100548"/>
            <a:ext cx="6172200" cy="52558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1" indent="0">
              <a:buNone/>
              <a:defRPr sz="2100"/>
            </a:lvl2pPr>
            <a:lvl3pPr marL="685803" indent="0">
              <a:buNone/>
              <a:defRPr sz="1800"/>
            </a:lvl3pPr>
            <a:lvl4pPr marL="1028704" indent="0">
              <a:buNone/>
              <a:defRPr sz="1500"/>
            </a:lvl4pPr>
            <a:lvl5pPr marL="1371606" indent="0">
              <a:buNone/>
              <a:defRPr sz="1500"/>
            </a:lvl5pPr>
            <a:lvl6pPr marL="1714507" indent="0">
              <a:buNone/>
              <a:defRPr sz="1500"/>
            </a:lvl6pPr>
            <a:lvl7pPr marL="2057409" indent="0">
              <a:buNone/>
              <a:defRPr sz="1500"/>
            </a:lvl7pPr>
            <a:lvl8pPr marL="2400310" indent="0">
              <a:buNone/>
              <a:defRPr sz="1500"/>
            </a:lvl8pPr>
            <a:lvl9pPr marL="274321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97" y="2066827"/>
            <a:ext cx="4694549" cy="429895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1" indent="0">
              <a:buNone/>
              <a:defRPr sz="1050"/>
            </a:lvl2pPr>
            <a:lvl3pPr marL="685803" indent="0">
              <a:buNone/>
              <a:defRPr sz="900"/>
            </a:lvl3pPr>
            <a:lvl4pPr marL="1028704" indent="0">
              <a:buNone/>
              <a:defRPr sz="750"/>
            </a:lvl4pPr>
            <a:lvl5pPr marL="1371606" indent="0">
              <a:buNone/>
              <a:defRPr sz="750"/>
            </a:lvl5pPr>
            <a:lvl6pPr marL="1714507" indent="0">
              <a:buNone/>
              <a:defRPr sz="750"/>
            </a:lvl6pPr>
            <a:lvl7pPr marL="2057409" indent="0">
              <a:buNone/>
              <a:defRPr sz="750"/>
            </a:lvl7pPr>
            <a:lvl8pPr marL="2400310" indent="0">
              <a:buNone/>
              <a:defRPr sz="750"/>
            </a:lvl8pPr>
            <a:lvl9pPr marL="274321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E3CED4A-24B2-495E-B111-D03072C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214"/>
            <a:ext cx="3106918" cy="26411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25485"/>
            <a:ext cx="10515600" cy="46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C30A77-3386-BE45-AA21-C03E79B6F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49366"/>
            <a:ext cx="3116344" cy="26411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3A724D1C-65B1-C349-AFB5-3546FEF69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hf hdr="0" ftr="0" dt="0"/>
  <p:txStyles>
    <p:titleStyle>
      <a:lvl1pPr algn="l" defTabSz="68580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3" rtl="0" eaLnBrk="1" latinLnBrk="0" hangingPunct="1">
        <a:lnSpc>
          <a:spcPct val="90000"/>
        </a:lnSpc>
        <a:spcBef>
          <a:spcPts val="750"/>
        </a:spcBef>
        <a:buFontTx/>
        <a:buBlip>
          <a:blip r:embed="rId1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2" indent="-171451" algn="l" defTabSz="685803" rtl="0" eaLnBrk="1" latinLnBrk="0" hangingPunct="1">
        <a:lnSpc>
          <a:spcPct val="90000"/>
        </a:lnSpc>
        <a:spcBef>
          <a:spcPts val="375"/>
        </a:spcBef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3" indent="-171451" algn="l" defTabSz="685803" rtl="0" eaLnBrk="1" latinLnBrk="0" hangingPunct="1">
        <a:lnSpc>
          <a:spcPct val="90000"/>
        </a:lnSpc>
        <a:spcBef>
          <a:spcPts val="375"/>
        </a:spcBef>
        <a:buFontTx/>
        <a:buBlip>
          <a:blip r:embed="rId1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5" indent="-171451" algn="l" defTabSz="685803" rtl="0" eaLnBrk="1" latinLnBrk="0" hangingPunct="1">
        <a:lnSpc>
          <a:spcPct val="90000"/>
        </a:lnSpc>
        <a:spcBef>
          <a:spcPts val="375"/>
        </a:spcBef>
        <a:buFontTx/>
        <a:buBlip>
          <a:blip r:embed="rId1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6" indent="-171451" algn="l" defTabSz="685803" rtl="0" eaLnBrk="1" latinLnBrk="0" hangingPunct="1">
        <a:lnSpc>
          <a:spcPct val="90000"/>
        </a:lnSpc>
        <a:spcBef>
          <a:spcPts val="375"/>
        </a:spcBef>
        <a:buFontTx/>
        <a:buBlip>
          <a:blip r:embed="rId1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8" indent="-171451" algn="l" defTabSz="6858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9" indent="-171451" algn="l" defTabSz="6858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1" indent="-171451" algn="l" defTabSz="6858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2" indent="-171451" algn="l" defTabSz="6858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1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3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4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6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7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9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0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1" algn="l" defTabSz="6858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factory&#10;&#10;Description automatically generated">
            <a:extLst>
              <a:ext uri="{FF2B5EF4-FFF2-40B4-BE49-F238E27FC236}">
                <a16:creationId xmlns:a16="http://schemas.microsoft.com/office/drawing/2014/main" id="{EB55FA15-1C9B-C2C8-B9E2-3B84080AA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0" y="0"/>
            <a:ext cx="7772400" cy="5163670"/>
          </a:xfrm>
          <a:prstGeom prst="rect">
            <a:avLst/>
          </a:prstGeom>
        </p:spPr>
      </p:pic>
      <p:pic>
        <p:nvPicPr>
          <p:cNvPr id="8" name="Picture 7" descr="A machine in a factory&#10;&#10;Description automatically generated">
            <a:extLst>
              <a:ext uri="{FF2B5EF4-FFF2-40B4-BE49-F238E27FC236}">
                <a16:creationId xmlns:a16="http://schemas.microsoft.com/office/drawing/2014/main" id="{2E7132C3-397A-D208-EEA7-66E811B1F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5" t="45089" r="8595" b="220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close-up of a factory&#10;&#10;Description automatically generated">
            <a:extLst>
              <a:ext uri="{FF2B5EF4-FFF2-40B4-BE49-F238E27FC236}">
                <a16:creationId xmlns:a16="http://schemas.microsoft.com/office/drawing/2014/main" id="{A245236B-C6E3-603E-A3ED-79F73AE8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6" b="76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7655D6-E8C6-98AE-3D11-457CCCD4A8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86722190-DEB9-40CA-9C6D-A163F9D5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070"/>
            <a:ext cx="9144000" cy="2387600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ROTAX</a:t>
            </a:r>
            <a:r>
              <a:rPr lang="en-US" baseline="30000" dirty="0">
                <a:solidFill>
                  <a:schemeClr val="bg1"/>
                </a:solidFill>
              </a:rPr>
              <a:t>® </a:t>
            </a:r>
            <a:r>
              <a:rPr lang="en-US" dirty="0">
                <a:solidFill>
                  <a:schemeClr val="bg1"/>
                </a:solidFill>
              </a:rPr>
              <a:t> Ethanol Extraction System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E88861C-2E36-4B5B-8326-082BAB16B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17" y="4098265"/>
            <a:ext cx="9144000" cy="184138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dirty="0" err="1">
                <a:solidFill>
                  <a:schemeClr val="bg1"/>
                </a:solidFill>
              </a:rPr>
              <a:t>Sales@DeutscheEquipment.com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Phone: (704) 900-6606 </a:t>
            </a:r>
          </a:p>
          <a:p>
            <a:r>
              <a:rPr lang="en-US" dirty="0" err="1">
                <a:solidFill>
                  <a:schemeClr val="bg1"/>
                </a:solidFill>
              </a:rPr>
              <a:t>www.DeutscheEquipment.com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7B06199-13C4-8EFA-6388-4158115AA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136" y="805275"/>
            <a:ext cx="6374163" cy="2242887"/>
          </a:xfrm>
          <a:prstGeom prst="rect">
            <a:avLst/>
          </a:prstGeom>
          <a:effectLst>
            <a:glow rad="204866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rectangular frame with black pipes&#10;&#10;Description automatically generated">
            <a:extLst>
              <a:ext uri="{FF2B5EF4-FFF2-40B4-BE49-F238E27FC236}">
                <a16:creationId xmlns:a16="http://schemas.microsoft.com/office/drawing/2014/main" id="{2CDB68A7-76A0-9DDA-6078-78BB0A12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979CF9-CA8E-4337-A1DA-8A39CC2B1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058" y="1761996"/>
            <a:ext cx="5181600" cy="4473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Biomass Processing and Handling</a:t>
            </a:r>
          </a:p>
          <a:p>
            <a:r>
              <a:rPr lang="en-US" dirty="0"/>
              <a:t>ROTAX Continuous Counter-Current Extractor</a:t>
            </a:r>
          </a:p>
          <a:p>
            <a:r>
              <a:rPr lang="en-US" dirty="0"/>
              <a:t>Biomass Drying Screw</a:t>
            </a:r>
          </a:p>
          <a:p>
            <a:r>
              <a:rPr lang="en-US" dirty="0"/>
              <a:t>RFE/WFE Oil Separation Skid</a:t>
            </a:r>
          </a:p>
          <a:p>
            <a:r>
              <a:rPr lang="en-US" dirty="0"/>
              <a:t>Molecular Sieve Solvent Regeneration</a:t>
            </a:r>
          </a:p>
          <a:p>
            <a:r>
              <a:rPr lang="en-US" dirty="0"/>
              <a:t>Crude Oil Post-Processing Options</a:t>
            </a:r>
          </a:p>
          <a:p>
            <a:pPr marL="342901" lvl="1" indent="0">
              <a:buNone/>
            </a:pPr>
            <a:r>
              <a:rPr lang="en-US" dirty="0"/>
              <a:t>-Short Path Distillation Unit</a:t>
            </a:r>
          </a:p>
          <a:p>
            <a:pPr marL="342901" lvl="1" indent="0">
              <a:buNone/>
            </a:pPr>
            <a:r>
              <a:rPr lang="en-US" dirty="0"/>
              <a:t>-Skidded Reaction Tanks</a:t>
            </a:r>
          </a:p>
          <a:p>
            <a:pPr marL="342901" lvl="1" indent="0">
              <a:buNone/>
            </a:pPr>
            <a:r>
              <a:rPr lang="en-US" dirty="0"/>
              <a:t>-Filter Dryer</a:t>
            </a:r>
          </a:p>
          <a:p>
            <a:pPr marL="342901" lvl="1" indent="0">
              <a:buNone/>
            </a:pPr>
            <a:r>
              <a:rPr lang="en-US" dirty="0"/>
              <a:t>-SKS/SCR Solvent Recovery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2A611-9708-4173-AE79-987CE1E5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D1C-65B1-C349-AFB5-3546FEF690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DBC5C-A125-4B4F-96FB-5A79C1E7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ROTAX</a:t>
            </a:r>
            <a:r>
              <a:rPr lang="en-US" baseline="30000" dirty="0"/>
              <a:t>®</a:t>
            </a:r>
            <a:r>
              <a:rPr lang="en-US" dirty="0"/>
              <a:t> Continuous Extraction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B3899-FEFA-49F0-B83E-902E842BD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01" y="1669409"/>
            <a:ext cx="6433574" cy="41189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7197F4-9C51-490A-822F-CD67B92B9CE9}"/>
              </a:ext>
            </a:extLst>
          </p:cNvPr>
          <p:cNvSpPr/>
          <p:nvPr/>
        </p:nvSpPr>
        <p:spPr>
          <a:xfrm>
            <a:off x="9647339" y="1598103"/>
            <a:ext cx="1870746" cy="21224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6ADCE-33B5-426E-A937-59D5F69ECB16}"/>
              </a:ext>
            </a:extLst>
          </p:cNvPr>
          <p:cNvSpPr txBox="1"/>
          <p:nvPr/>
        </p:nvSpPr>
        <p:spPr>
          <a:xfrm>
            <a:off x="9843823" y="1273078"/>
            <a:ext cx="1477777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ROTAX Extractor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98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black pipes&#10;&#10;Description automatically generated">
            <a:extLst>
              <a:ext uri="{FF2B5EF4-FFF2-40B4-BE49-F238E27FC236}">
                <a16:creationId xmlns:a16="http://schemas.microsoft.com/office/drawing/2014/main" id="{F075DFD0-B26D-6F45-484F-DEF143CF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1673-F38F-447E-AA7D-02386BC48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0170"/>
            <a:ext cx="5157787" cy="419949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Continuous, Counter-Current Extraction</a:t>
            </a:r>
          </a:p>
          <a:p>
            <a:pPr>
              <a:lnSpc>
                <a:spcPct val="110000"/>
              </a:lnSpc>
            </a:pPr>
            <a:r>
              <a:rPr lang="en-US" dirty="0"/>
              <a:t>6 (six) extraction stages</a:t>
            </a:r>
          </a:p>
          <a:p>
            <a:pPr>
              <a:lnSpc>
                <a:spcPct val="110000"/>
              </a:lnSpc>
            </a:pPr>
            <a:r>
              <a:rPr lang="en-US" dirty="0"/>
              <a:t>Automated biomass input and discharge</a:t>
            </a:r>
          </a:p>
          <a:p>
            <a:pPr>
              <a:lnSpc>
                <a:spcPct val="110000"/>
              </a:lnSpc>
            </a:pPr>
            <a:r>
              <a:rPr lang="en-US" dirty="0"/>
              <a:t>250 lbs to 500 lbs of biomass throughput per hour</a:t>
            </a:r>
          </a:p>
          <a:p>
            <a:pPr>
              <a:lnSpc>
                <a:spcPct val="110000"/>
              </a:lnSpc>
            </a:pPr>
            <a:r>
              <a:rPr lang="en-US" dirty="0"/>
              <a:t>Capable of -40</a:t>
            </a:r>
            <a:r>
              <a:rPr lang="en-US" baseline="30000" dirty="0"/>
              <a:t>o</a:t>
            </a:r>
            <a:r>
              <a:rPr lang="en-US" dirty="0"/>
              <a:t>C extraction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Post extraction winterization also available</a:t>
            </a:r>
          </a:p>
          <a:p>
            <a:pPr>
              <a:lnSpc>
                <a:spcPct val="110000"/>
              </a:lnSpc>
            </a:pPr>
            <a:r>
              <a:rPr lang="en-US" dirty="0"/>
              <a:t>Solvent contact time 10 to 20 minutes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59118-304E-4625-B882-CA3C75F3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D1C-65B1-C349-AFB5-3546FEF690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048D2D4-A342-48D3-8591-B0695D4E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ROTAX</a:t>
            </a:r>
            <a:r>
              <a:rPr lang="en-US" baseline="30000" dirty="0"/>
              <a:t>®</a:t>
            </a:r>
            <a:r>
              <a:rPr lang="en-US" dirty="0"/>
              <a:t> Extractor Details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8FED18C-2B5D-41D0-9952-1C13BDE8193D}"/>
              </a:ext>
            </a:extLst>
          </p:cNvPr>
          <p:cNvSpPr txBox="1">
            <a:spLocks/>
          </p:cNvSpPr>
          <p:nvPr/>
        </p:nvSpPr>
        <p:spPr>
          <a:xfrm>
            <a:off x="6290327" y="1990165"/>
            <a:ext cx="5157787" cy="4199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1" indent="-171451" algn="l" defTabSz="685803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2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3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5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6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8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9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1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2" indent="-171451" algn="l" defTabSz="68580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00" dirty="0"/>
              <a:t>Gentler extraction process compared to agitated batch extraction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Optimal solvent to feed ratios ranging from 4:1 to 8:1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Extraction yield losses ¼ to ½ of those observed for single stage batch extractors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Eliminates decanter/screw press losses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Lower solvent to feed ratios compared to competitive batch and multi-batch extractors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Counter current design minimizes solvent to feed ratio and maximizes yield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black pipes&#10;&#10;Description automatically generated">
            <a:extLst>
              <a:ext uri="{FF2B5EF4-FFF2-40B4-BE49-F238E27FC236}">
                <a16:creationId xmlns:a16="http://schemas.microsoft.com/office/drawing/2014/main" id="{A0BF5158-F328-0459-BA63-29A39788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59118-304E-4625-B882-CA3C75F3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724D1C-65B1-C349-AFB5-3546FEF6908E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048D2D4-A342-48D3-8591-B0695D4E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8833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 dirty="0">
                <a:latin typeface="+mj-lt"/>
                <a:ea typeface="+mj-ea"/>
                <a:cs typeface="+mj-cs"/>
              </a:rPr>
              <a:t>ROTAX</a:t>
            </a:r>
            <a:r>
              <a:rPr lang="en-US" sz="3200" kern="1200" baseline="30000" dirty="0">
                <a:latin typeface="+mj-lt"/>
                <a:ea typeface="+mj-ea"/>
                <a:cs typeface="+mj-cs"/>
              </a:rPr>
              <a:t>®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Continuous Counter-Current Extraction Principle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685E0A-BF0D-4C53-AD01-EF2B5643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88138"/>
            <a:ext cx="10905066" cy="37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black pipes&#10;&#10;Description automatically generated">
            <a:extLst>
              <a:ext uri="{FF2B5EF4-FFF2-40B4-BE49-F238E27FC236}">
                <a16:creationId xmlns:a16="http://schemas.microsoft.com/office/drawing/2014/main" id="{5497D607-E845-D9EC-C182-5FB167DB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6116" cy="6861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59118-304E-4625-B882-CA3C75F3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D1C-65B1-C349-AFB5-3546FEF690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048D2D4-A342-48D3-8591-B0695D4E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ROTAX</a:t>
            </a:r>
            <a:r>
              <a:rPr lang="en-US" baseline="30000" dirty="0"/>
              <a:t>®</a:t>
            </a:r>
            <a:r>
              <a:rPr lang="en-US" dirty="0"/>
              <a:t> Concentration Profile, 4:1 Solvent to Feed Ratio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66364"/>
              </p:ext>
            </p:extLst>
          </p:nvPr>
        </p:nvGraphicFramePr>
        <p:xfrm>
          <a:off x="691654" y="2034987"/>
          <a:ext cx="6813176" cy="410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D78AC4-9719-4A76-924A-A29F7989E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8910"/>
              </p:ext>
            </p:extLst>
          </p:nvPr>
        </p:nvGraphicFramePr>
        <p:xfrm>
          <a:off x="7646109" y="3256849"/>
          <a:ext cx="3925957" cy="1432560"/>
        </p:xfrm>
        <a:graphic>
          <a:graphicData uri="http://schemas.openxmlformats.org/drawingml/2006/table">
            <a:tbl>
              <a:tblPr/>
              <a:tblGrid>
                <a:gridCol w="560851">
                  <a:extLst>
                    <a:ext uri="{9D8B030D-6E8A-4147-A177-3AD203B41FA5}">
                      <a16:colId xmlns:a16="http://schemas.microsoft.com/office/drawing/2014/main" val="551858908"/>
                    </a:ext>
                  </a:extLst>
                </a:gridCol>
                <a:gridCol w="560851">
                  <a:extLst>
                    <a:ext uri="{9D8B030D-6E8A-4147-A177-3AD203B41FA5}">
                      <a16:colId xmlns:a16="http://schemas.microsoft.com/office/drawing/2014/main" val="2933894084"/>
                    </a:ext>
                  </a:extLst>
                </a:gridCol>
                <a:gridCol w="560851">
                  <a:extLst>
                    <a:ext uri="{9D8B030D-6E8A-4147-A177-3AD203B41FA5}">
                      <a16:colId xmlns:a16="http://schemas.microsoft.com/office/drawing/2014/main" val="2784090504"/>
                    </a:ext>
                  </a:extLst>
                </a:gridCol>
                <a:gridCol w="560851">
                  <a:extLst>
                    <a:ext uri="{9D8B030D-6E8A-4147-A177-3AD203B41FA5}">
                      <a16:colId xmlns:a16="http://schemas.microsoft.com/office/drawing/2014/main" val="3791796468"/>
                    </a:ext>
                  </a:extLst>
                </a:gridCol>
                <a:gridCol w="560851">
                  <a:extLst>
                    <a:ext uri="{9D8B030D-6E8A-4147-A177-3AD203B41FA5}">
                      <a16:colId xmlns:a16="http://schemas.microsoft.com/office/drawing/2014/main" val="579464539"/>
                    </a:ext>
                  </a:extLst>
                </a:gridCol>
                <a:gridCol w="560851">
                  <a:extLst>
                    <a:ext uri="{9D8B030D-6E8A-4147-A177-3AD203B41FA5}">
                      <a16:colId xmlns:a16="http://schemas.microsoft.com/office/drawing/2014/main" val="57970327"/>
                    </a:ext>
                  </a:extLst>
                </a:gridCol>
                <a:gridCol w="560851">
                  <a:extLst>
                    <a:ext uri="{9D8B030D-6E8A-4147-A177-3AD203B41FA5}">
                      <a16:colId xmlns:a16="http://schemas.microsoft.com/office/drawing/2014/main" val="1127947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[C],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[C], Norm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28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3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08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298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73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718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71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ular frame with black pipes&#10;&#10;Description automatically generated">
            <a:extLst>
              <a:ext uri="{FF2B5EF4-FFF2-40B4-BE49-F238E27FC236}">
                <a16:creationId xmlns:a16="http://schemas.microsoft.com/office/drawing/2014/main" id="{754C3311-3BE1-B521-B856-57297FBF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-3313"/>
            <a:ext cx="12186116" cy="686131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711314-655E-4D77-A7C8-A9AE0A7A7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96629"/>
              </p:ext>
            </p:extLst>
          </p:nvPr>
        </p:nvGraphicFramePr>
        <p:xfrm>
          <a:off x="7027602" y="3808480"/>
          <a:ext cx="4701426" cy="266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5C5E14-A456-4CD0-9B12-BE6B3917F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975" y="1690690"/>
            <a:ext cx="6115050" cy="4486273"/>
          </a:xfrm>
        </p:spPr>
        <p:txBody>
          <a:bodyPr>
            <a:normAutofit/>
          </a:bodyPr>
          <a:lstStyle/>
          <a:p>
            <a:r>
              <a:rPr lang="en-US" dirty="0"/>
              <a:t>Normalized extraction efficiencies are comparable</a:t>
            </a:r>
          </a:p>
          <a:p>
            <a:r>
              <a:rPr lang="en-US" dirty="0"/>
              <a:t>ROTAX utilizes 4:1 SF ratio compared to 10:1 or greater S:F ratio in comparable batch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ROTAX has 60% less post extraction solvent removal compared to competitive systems </a:t>
            </a:r>
          </a:p>
          <a:p>
            <a:r>
              <a:rPr lang="en-US" dirty="0"/>
              <a:t>ROTAX has no decanter/screw press losses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competitive systems, decanter/screw press losses are 1% to 8% depending on the SF ratio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Decanter/screw press losses increase with decreasing SF ratio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D827-0504-4F78-9F7A-A56693DC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D1C-65B1-C349-AFB5-3546FEF690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2F49FF-1B29-417D-8983-A04FD880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ROTAX</a:t>
            </a:r>
            <a:r>
              <a:rPr lang="en-US" baseline="30000" dirty="0"/>
              <a:t>®</a:t>
            </a:r>
            <a:r>
              <a:rPr lang="en-US" dirty="0"/>
              <a:t> / Batch Comparison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7C4D2D-796B-41E6-B049-0D0BEDDFF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466079"/>
              </p:ext>
            </p:extLst>
          </p:nvPr>
        </p:nvGraphicFramePr>
        <p:xfrm>
          <a:off x="7083799" y="380075"/>
          <a:ext cx="4701426" cy="208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7FFA95-E543-46D8-9491-58DE3B8EF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67441"/>
              </p:ext>
            </p:extLst>
          </p:nvPr>
        </p:nvGraphicFramePr>
        <p:xfrm>
          <a:off x="9338310" y="2618228"/>
          <a:ext cx="2291715" cy="1043940"/>
        </p:xfrm>
        <a:graphic>
          <a:graphicData uri="http://schemas.openxmlformats.org/drawingml/2006/table">
            <a:tbl>
              <a:tblPr/>
              <a:tblGrid>
                <a:gridCol w="1082199">
                  <a:extLst>
                    <a:ext uri="{9D8B030D-6E8A-4147-A177-3AD203B41FA5}">
                      <a16:colId xmlns:a16="http://schemas.microsoft.com/office/drawing/2014/main" val="776618734"/>
                    </a:ext>
                  </a:extLst>
                </a:gridCol>
                <a:gridCol w="1209516">
                  <a:extLst>
                    <a:ext uri="{9D8B030D-6E8A-4147-A177-3AD203B41FA5}">
                      <a16:colId xmlns:a16="http://schemas.microsoft.com/office/drawing/2014/main" val="295267162"/>
                    </a:ext>
                  </a:extLst>
                </a:gridCol>
              </a:tblGrid>
              <a:tr h="27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S:F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Decanter / Screw press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76022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Loss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87207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89653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32570"/>
                  </a:ext>
                </a:extLst>
              </a:tr>
              <a:tr h="1389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7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utsche Process Presentation Template_CSO20190226" id="{A5BBE227-29CD-4648-B2CB-B3436D4A0CC7}" vid="{2D8B188C-5DB8-4C07-865D-CEFBD2C8E7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12757</TotalTime>
  <Words>381</Words>
  <Application>Microsoft Macintosh PowerPoint</Application>
  <PresentationFormat>Widescreen</PresentationFormat>
  <Paragraphs>110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Office Theme</vt:lpstr>
      <vt:lpstr>ROTAX®  Ethanol Extraction System</vt:lpstr>
      <vt:lpstr>ROTAX® Continuous Extraction Plant</vt:lpstr>
      <vt:lpstr>ROTAX® Extractor Details</vt:lpstr>
      <vt:lpstr>ROTAX® Continuous Counter-Current Extraction Principle</vt:lpstr>
      <vt:lpstr>ROTAX® Concentration Profile, 4:1 Solvent to Feed Ratio</vt:lpstr>
      <vt:lpstr>ROTAX® / Batch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the safety and salability of hemp derived products</dc:title>
  <dc:creator>Shawn Helmueller</dc:creator>
  <cp:lastModifiedBy>Luke Taylor</cp:lastModifiedBy>
  <cp:revision>104</cp:revision>
  <cp:lastPrinted>2019-11-13T20:27:01Z</cp:lastPrinted>
  <dcterms:created xsi:type="dcterms:W3CDTF">2019-03-21T13:08:39Z</dcterms:created>
  <dcterms:modified xsi:type="dcterms:W3CDTF">2024-06-24T18:19:38Z</dcterms:modified>
</cp:coreProperties>
</file>